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5E6BB6-8A0E-4BC1-9002-ECA89021CE31}" v="6" dt="2026-08-08T17:02:55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0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y Klassen" userId="bb9096f3-a63f-4a89-b69e-fda000dfdb12" providerId="ADAL" clId="{8269C5F0-E76C-41E5-9991-5EB744B627B4}"/>
    <pc:docChg chg="modSld">
      <pc:chgData name="Kathy Klassen" userId="bb9096f3-a63f-4a89-b69e-fda000dfdb12" providerId="ADAL" clId="{8269C5F0-E76C-41E5-9991-5EB744B627B4}" dt="2026-08-08T17:02:55.041" v="5"/>
      <pc:docMkLst>
        <pc:docMk/>
      </pc:docMkLst>
      <pc:sldChg chg="modAnim">
        <pc:chgData name="Kathy Klassen" userId="bb9096f3-a63f-4a89-b69e-fda000dfdb12" providerId="ADAL" clId="{8269C5F0-E76C-41E5-9991-5EB744B627B4}" dt="2026-08-08T17:02:46.119" v="1"/>
        <pc:sldMkLst>
          <pc:docMk/>
          <pc:sldMk cId="1202950537" sldId="256"/>
        </pc:sldMkLst>
      </pc:sldChg>
      <pc:sldChg chg="modAnim">
        <pc:chgData name="Kathy Klassen" userId="bb9096f3-a63f-4a89-b69e-fda000dfdb12" providerId="ADAL" clId="{8269C5F0-E76C-41E5-9991-5EB744B627B4}" dt="2026-08-08T17:02:50.939" v="3"/>
        <pc:sldMkLst>
          <pc:docMk/>
          <pc:sldMk cId="438731934" sldId="257"/>
        </pc:sldMkLst>
      </pc:sldChg>
      <pc:sldChg chg="modAnim">
        <pc:chgData name="Kathy Klassen" userId="bb9096f3-a63f-4a89-b69e-fda000dfdb12" providerId="ADAL" clId="{8269C5F0-E76C-41E5-9991-5EB744B627B4}" dt="2026-08-08T17:02:55.041" v="5"/>
        <pc:sldMkLst>
          <pc:docMk/>
          <pc:sldMk cId="3818291007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18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75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014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22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637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6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56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27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78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564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378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0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121104-BE4C-E9C9-F07F-B84F465EDB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894" r="-1" b="37317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37992A9-1E8C-4E57-B4F4-EE2D38E50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89239" y="-389238"/>
            <a:ext cx="6858000" cy="7636476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AA1C8B-66F2-C290-E35F-2705DB21C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7"/>
            <a:ext cx="5021182" cy="3309511"/>
          </a:xfrm>
        </p:spPr>
        <p:txBody>
          <a:bodyPr anchor="t">
            <a:normAutofit/>
          </a:bodyPr>
          <a:lstStyle/>
          <a:p>
            <a:r>
              <a:rPr lang="en-CA" sz="6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 Rest in a Restless World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6945AA-7E0F-179E-17BB-329F8F679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4482450"/>
            <a:ext cx="5040785" cy="1724029"/>
          </a:xfrm>
        </p:spPr>
        <p:txBody>
          <a:bodyPr anchor="t">
            <a:normAutofit/>
          </a:bodyPr>
          <a:lstStyle/>
          <a:p>
            <a:r>
              <a:rPr lang="en-CA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Rev. Kathryn Klassen </a:t>
            </a:r>
          </a:p>
          <a:p>
            <a:r>
              <a:rPr lang="en-CA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NYMAC – August 9, 2026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9505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E2C14B-B7C9-9E1B-97ED-77A396144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F2C60E15-B49E-7616-B329-51C46645D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ED2DA4-FDDD-7D16-3ADB-F4B548B6D5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076" y="650252"/>
            <a:ext cx="4699004" cy="5417939"/>
          </a:xfrm>
        </p:spPr>
        <p:txBody>
          <a:bodyPr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3200" b="1" i="0" dirty="0">
                <a:solidFill>
                  <a:srgbClr val="0070C0"/>
                </a:solidFill>
              </a:rPr>
              <a:t>Faith-filled Friends</a:t>
            </a:r>
          </a:p>
          <a:p>
            <a:endParaRPr lang="en-CA" sz="3200" b="1" i="0" dirty="0">
              <a:solidFill>
                <a:srgbClr val="0070C0"/>
              </a:solidFill>
            </a:endParaRPr>
          </a:p>
          <a:p>
            <a:pPr algn="ctr"/>
            <a:r>
              <a:rPr lang="en-CA" sz="3200" i="0" dirty="0">
                <a:solidFill>
                  <a:srgbClr val="0070C0"/>
                </a:solidFill>
              </a:rPr>
              <a:t>Heb 3:13  </a:t>
            </a:r>
          </a:p>
          <a:p>
            <a:pPr algn="ctr"/>
            <a:r>
              <a:rPr lang="en-CA" sz="2800" i="0" dirty="0">
                <a:solidFill>
                  <a:schemeClr val="tx2"/>
                </a:solidFill>
              </a:rPr>
              <a:t>“But encourage one another daily, as long as it is called ‘Today,’ so that none of you may be hardened by sin’s deceitfulness.”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6EC598F-C3B8-71A1-84D2-53317160B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95" y="508090"/>
            <a:ext cx="4288568" cy="149279"/>
          </a:xfrm>
          <a:custGeom>
            <a:avLst/>
            <a:gdLst>
              <a:gd name="connsiteX0" fmla="*/ 0 w 6117427"/>
              <a:gd name="connsiteY0" fmla="*/ 0 h 149279"/>
              <a:gd name="connsiteX1" fmla="*/ 6117427 w 6117427"/>
              <a:gd name="connsiteY1" fmla="*/ 0 h 149279"/>
              <a:gd name="connsiteX2" fmla="*/ 6117427 w 6117427"/>
              <a:gd name="connsiteY2" fmla="*/ 149279 h 149279"/>
              <a:gd name="connsiteX3" fmla="*/ 0 w 611742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7427" h="149279">
                <a:moveTo>
                  <a:pt x="0" y="0"/>
                </a:moveTo>
                <a:lnTo>
                  <a:pt x="6117427" y="0"/>
                </a:lnTo>
                <a:lnTo>
                  <a:pt x="611742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215AC7D-98C8-88EB-910C-A3C63151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208" y="6207749"/>
            <a:ext cx="4307405" cy="45720"/>
          </a:xfrm>
          <a:custGeom>
            <a:avLst/>
            <a:gdLst>
              <a:gd name="connsiteX0" fmla="*/ 0 w 6144298"/>
              <a:gd name="connsiteY0" fmla="*/ 0 h 45720"/>
              <a:gd name="connsiteX1" fmla="*/ 5021183 w 6144298"/>
              <a:gd name="connsiteY1" fmla="*/ 0 h 45720"/>
              <a:gd name="connsiteX2" fmla="*/ 5021183 w 6144298"/>
              <a:gd name="connsiteY2" fmla="*/ 1 h 45720"/>
              <a:gd name="connsiteX3" fmla="*/ 6144298 w 6144298"/>
              <a:gd name="connsiteY3" fmla="*/ 1 h 45720"/>
              <a:gd name="connsiteX4" fmla="*/ 6144298 w 6144298"/>
              <a:gd name="connsiteY4" fmla="*/ 45720 h 45720"/>
              <a:gd name="connsiteX5" fmla="*/ 1123115 w 6144298"/>
              <a:gd name="connsiteY5" fmla="*/ 45720 h 45720"/>
              <a:gd name="connsiteX6" fmla="*/ 1123115 w 6144298"/>
              <a:gd name="connsiteY6" fmla="*/ 45719 h 45720"/>
              <a:gd name="connsiteX7" fmla="*/ 0 w 6144298"/>
              <a:gd name="connsiteY7" fmla="*/ 45719 h 4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44298" h="45720">
                <a:moveTo>
                  <a:pt x="0" y="0"/>
                </a:moveTo>
                <a:lnTo>
                  <a:pt x="5021183" y="0"/>
                </a:lnTo>
                <a:lnTo>
                  <a:pt x="5021183" y="1"/>
                </a:lnTo>
                <a:lnTo>
                  <a:pt x="6144298" y="1"/>
                </a:lnTo>
                <a:lnTo>
                  <a:pt x="6144298" y="45720"/>
                </a:lnTo>
                <a:lnTo>
                  <a:pt x="1123115" y="45720"/>
                </a:lnTo>
                <a:lnTo>
                  <a:pt x="112311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C13B7C-0626-17C7-9DCD-52EC30A560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06" b="27330"/>
          <a:stretch>
            <a:fillRect/>
          </a:stretch>
        </p:blipFill>
        <p:spPr>
          <a:xfrm>
            <a:off x="5398477" y="508090"/>
            <a:ext cx="6271028" cy="5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19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350702-351A-6BD5-DDA9-0214BF963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E7976DCF-F159-CCC1-2703-E0496BBCC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1" name="Rectangle 100">
            <a:extLst>
              <a:ext uri="{FF2B5EF4-FFF2-40B4-BE49-F238E27FC236}">
                <a16:creationId xmlns:a16="http://schemas.microsoft.com/office/drawing/2014/main" id="{6B1DEDBC-64E1-8E29-53E7-BD3C2772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0176AC-2C76-2934-0739-6119DB1B6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31536" y="811866"/>
            <a:ext cx="6236208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When do we start? </a:t>
            </a:r>
            <a:b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6C7FE-68A2-F7B1-9A68-A43A6E3B60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25" b="14149"/>
          <a:stretch>
            <a:fillRect/>
          </a:stretch>
        </p:blipFill>
        <p:spPr>
          <a:xfrm>
            <a:off x="517869" y="508091"/>
            <a:ext cx="4221911" cy="5837918"/>
          </a:xfrm>
          <a:prstGeom prst="rect">
            <a:avLst/>
          </a:prstGeom>
        </p:spPr>
      </p:pic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20B1CE6F-62CB-4BBE-E11E-43FEAB1C7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4611" y="508090"/>
            <a:ext cx="6186474" cy="149279"/>
          </a:xfrm>
          <a:custGeom>
            <a:avLst/>
            <a:gdLst>
              <a:gd name="connsiteX0" fmla="*/ 0 w 6090847"/>
              <a:gd name="connsiteY0" fmla="*/ 0 h 149279"/>
              <a:gd name="connsiteX1" fmla="*/ 6090847 w 6090847"/>
              <a:gd name="connsiteY1" fmla="*/ 0 h 149279"/>
              <a:gd name="connsiteX2" fmla="*/ 6090847 w 6090847"/>
              <a:gd name="connsiteY2" fmla="*/ 149279 h 149279"/>
              <a:gd name="connsiteX3" fmla="*/ 0 w 609084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0847" h="149279">
                <a:moveTo>
                  <a:pt x="0" y="0"/>
                </a:moveTo>
                <a:lnTo>
                  <a:pt x="6090847" y="0"/>
                </a:lnTo>
                <a:lnTo>
                  <a:pt x="609084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1AA1DD-7329-4B29-28AC-67F6C03D3232}"/>
              </a:ext>
            </a:extLst>
          </p:cNvPr>
          <p:cNvSpPr txBox="1"/>
          <p:nvPr/>
        </p:nvSpPr>
        <p:spPr>
          <a:xfrm>
            <a:off x="5184497" y="1409700"/>
            <a:ext cx="6236208" cy="4826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</a:pPr>
            <a:endParaRPr lang="en-US" sz="3600" b="1" dirty="0">
              <a:solidFill>
                <a:srgbClr val="0070C0"/>
              </a:solidFill>
            </a:endParaRPr>
          </a:p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3600" b="1" dirty="0">
                <a:solidFill>
                  <a:srgbClr val="0070C0"/>
                </a:solidFill>
              </a:rPr>
              <a:t>TODAY </a:t>
            </a:r>
            <a:r>
              <a:rPr lang="en-US" sz="2800" dirty="0">
                <a:solidFill>
                  <a:srgbClr val="0070C0"/>
                </a:solidFill>
              </a:rPr>
              <a:t>– 5x in Heb 3&amp;4</a:t>
            </a: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Immediate – NOW </a:t>
            </a: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Sabbath-rest – Heb 4:9</a:t>
            </a:r>
          </a:p>
          <a:p>
            <a:pPr marL="914400"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Creation – cease &amp; celebrate</a:t>
            </a:r>
          </a:p>
          <a:p>
            <a:pPr marL="914400"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Commandment – Sabbath Day</a:t>
            </a:r>
          </a:p>
          <a:p>
            <a:pPr marL="914400"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Christ is the Lord of the Sabbath  </a:t>
            </a:r>
          </a:p>
          <a:p>
            <a:pPr marL="914400" lvl="1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0070C0"/>
              </a:solidFill>
            </a:endParaRP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52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B6EFD5-ECD2-B435-3129-C50BA616E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C193E371-BA80-7524-0A11-A53BD6641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1" name="Rectangle 100">
            <a:extLst>
              <a:ext uri="{FF2B5EF4-FFF2-40B4-BE49-F238E27FC236}">
                <a16:creationId xmlns:a16="http://schemas.microsoft.com/office/drawing/2014/main" id="{1F9A6FFE-769B-4EB2-A714-747C15D8C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0A7861-A308-06EC-634F-A08592677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31536" y="811866"/>
            <a:ext cx="6236208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Reflection Exercise</a:t>
            </a:r>
            <a:b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60E01F-2D9C-1608-FBF3-9822B8F9C8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25" b="14149"/>
          <a:stretch>
            <a:fillRect/>
          </a:stretch>
        </p:blipFill>
        <p:spPr>
          <a:xfrm>
            <a:off x="517869" y="508091"/>
            <a:ext cx="4221911" cy="5837918"/>
          </a:xfrm>
          <a:prstGeom prst="rect">
            <a:avLst/>
          </a:prstGeom>
        </p:spPr>
      </p:pic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E0C57B19-0BED-5848-6BC4-1EC45C846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4611" y="508090"/>
            <a:ext cx="6186474" cy="149279"/>
          </a:xfrm>
          <a:custGeom>
            <a:avLst/>
            <a:gdLst>
              <a:gd name="connsiteX0" fmla="*/ 0 w 6090847"/>
              <a:gd name="connsiteY0" fmla="*/ 0 h 149279"/>
              <a:gd name="connsiteX1" fmla="*/ 6090847 w 6090847"/>
              <a:gd name="connsiteY1" fmla="*/ 0 h 149279"/>
              <a:gd name="connsiteX2" fmla="*/ 6090847 w 6090847"/>
              <a:gd name="connsiteY2" fmla="*/ 149279 h 149279"/>
              <a:gd name="connsiteX3" fmla="*/ 0 w 609084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0847" h="149279">
                <a:moveTo>
                  <a:pt x="0" y="0"/>
                </a:moveTo>
                <a:lnTo>
                  <a:pt x="6090847" y="0"/>
                </a:lnTo>
                <a:lnTo>
                  <a:pt x="609084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DA8D27-835F-6370-7D58-189198F000E6}"/>
              </a:ext>
            </a:extLst>
          </p:cNvPr>
          <p:cNvSpPr txBox="1"/>
          <p:nvPr/>
        </p:nvSpPr>
        <p:spPr>
          <a:xfrm>
            <a:off x="4739780" y="1651237"/>
            <a:ext cx="7348588" cy="45027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Where are you experiencing unrest today? </a:t>
            </a: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Invite Jesus into </a:t>
            </a:r>
            <a:r>
              <a:rPr lang="en-US" sz="3200"/>
              <a:t>your situation?</a:t>
            </a:r>
            <a:endParaRPr lang="en-US" sz="3200" dirty="0"/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Listen – Is there anything He wants to say to you about your situation? </a:t>
            </a: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Share &amp; pray with the person next to you.  </a:t>
            </a: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01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B9A1DC-1B67-4831-603F-19F685FB5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956C5C09-0043-4549-B800-2101B70D6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A1B3FF-895E-A0AF-DC07-6110547743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7"/>
            <a:ext cx="5556148" cy="3977640"/>
          </a:xfrm>
        </p:spPr>
        <p:txBody>
          <a:bodyPr anchor="t">
            <a:normAutofit/>
          </a:bodyPr>
          <a:lstStyle/>
          <a:p>
            <a:r>
              <a:rPr lang="en-CA" sz="3200" dirty="0"/>
              <a:t>“</a:t>
            </a:r>
            <a:r>
              <a:rPr lang="en-CA" sz="3200" dirty="0">
                <a:solidFill>
                  <a:srgbClr val="00B050"/>
                </a:solidFill>
              </a:rPr>
              <a:t>Come to me </a:t>
            </a:r>
            <a:r>
              <a:rPr lang="en-CA" sz="3200" dirty="0"/>
              <a:t>all you who are weary and burdened, and </a:t>
            </a:r>
            <a:r>
              <a:rPr lang="en-CA" sz="3200" dirty="0">
                <a:solidFill>
                  <a:srgbClr val="00B050"/>
                </a:solidFill>
              </a:rPr>
              <a:t>I will give you rest</a:t>
            </a:r>
            <a:r>
              <a:rPr lang="en-CA" sz="3200" dirty="0"/>
              <a:t>.  Take my yoke upon you and learn from me, for </a:t>
            </a:r>
            <a:r>
              <a:rPr lang="en-CA" sz="3200" dirty="0">
                <a:solidFill>
                  <a:srgbClr val="00B050"/>
                </a:solidFill>
              </a:rPr>
              <a:t>I am gentle and humble in heart</a:t>
            </a:r>
            <a:r>
              <a:rPr lang="en-CA" sz="3200" dirty="0"/>
              <a:t>, and </a:t>
            </a:r>
            <a:r>
              <a:rPr lang="en-CA" sz="3200" dirty="0">
                <a:solidFill>
                  <a:srgbClr val="00B050"/>
                </a:solidFill>
              </a:rPr>
              <a:t>you will find rest for your souls</a:t>
            </a:r>
            <a:r>
              <a:rPr lang="en-CA" sz="3200" dirty="0"/>
              <a:t>.”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5ADF94-ED49-0D4C-90AD-84BD3E8B0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5029267"/>
            <a:ext cx="5577839" cy="1316736"/>
          </a:xfrm>
        </p:spPr>
        <p:txBody>
          <a:bodyPr anchor="ctr">
            <a:normAutofit/>
          </a:bodyPr>
          <a:lstStyle/>
          <a:p>
            <a:pPr algn="ctr"/>
            <a:r>
              <a:rPr lang="en-CA" sz="3200" b="1" i="0" dirty="0"/>
              <a:t>Matthew 11:28-29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557784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C21BC1-F0BE-2B26-0396-A3FF46C2FE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599" r="-1" b="20022"/>
          <a:stretch>
            <a:fillRect/>
          </a:stretch>
        </p:blipFill>
        <p:spPr>
          <a:xfrm>
            <a:off x="6696635" y="508090"/>
            <a:ext cx="4969099" cy="583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3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9E7410-62F5-14E2-4D48-0BB55DF37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C71AFC83-43DA-2361-0668-F0E67D9E9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8928D0-68FF-4E9C-2899-B2B968C25F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9788" y="966178"/>
            <a:ext cx="4081295" cy="3806281"/>
          </a:xfrm>
        </p:spPr>
        <p:txBody>
          <a:bodyPr anchor="t">
            <a:normAutofit fontScale="90000"/>
          </a:bodyPr>
          <a:lstStyle/>
          <a:p>
            <a:pPr algn="ctr"/>
            <a:br>
              <a:rPr lang="en-CA" sz="6000" dirty="0"/>
            </a:br>
            <a:r>
              <a:rPr lang="en-CA" sz="6000" dirty="0"/>
              <a:t>“Entering into </a:t>
            </a:r>
            <a:br>
              <a:rPr lang="en-CA" sz="6000" dirty="0"/>
            </a:br>
            <a:r>
              <a:rPr lang="en-CA" sz="6000" dirty="0"/>
              <a:t>God’s Rest”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213645-8E91-EE9E-C3DE-8EE30AFB4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89520" y="4927302"/>
            <a:ext cx="4081295" cy="1338269"/>
          </a:xfrm>
        </p:spPr>
        <p:txBody>
          <a:bodyPr anchor="b">
            <a:normAutofit/>
          </a:bodyPr>
          <a:lstStyle/>
          <a:p>
            <a:pPr algn="ctr"/>
            <a:r>
              <a:rPr lang="en-CA" sz="4000" b="1" i="0" dirty="0"/>
              <a:t>Hebrews 3 &amp; 4 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35EA8DD-92F5-E06C-4DEE-B7AB507CC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EDC9F9-C17E-13AF-3A67-FF0508E017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598" r="-1" b="30021"/>
          <a:stretch>
            <a:fillRect/>
          </a:stretch>
        </p:blipFill>
        <p:spPr>
          <a:xfrm>
            <a:off x="517869" y="965741"/>
            <a:ext cx="6554050" cy="538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91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48BD99-49E7-8DA4-7E7D-B9E44701D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E73AF435-44C8-C44B-9352-ACFA393E2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92551-B22A-46BE-40A9-2AA3077F4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987" y="793129"/>
            <a:ext cx="4358503" cy="744659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CA" sz="4000" dirty="0"/>
              <a:t>Cultural Contexts</a:t>
            </a:r>
            <a:br>
              <a:rPr lang="en-CA" sz="4000" dirty="0"/>
            </a:br>
            <a:endParaRPr lang="en-CA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BE3A5D-3FA0-A1C7-10EF-82029629AE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076" y="1537788"/>
            <a:ext cx="4307405" cy="4530403"/>
          </a:xfrm>
        </p:spPr>
        <p:txBody>
          <a:bodyPr anchor="ctr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3200" b="1" i="0" dirty="0">
                <a:solidFill>
                  <a:srgbClr val="0070C0"/>
                </a:solidFill>
              </a:rPr>
              <a:t>Israel &amp; the Promised Land</a:t>
            </a:r>
          </a:p>
          <a:p>
            <a:r>
              <a:rPr lang="en-CA" sz="3200" b="1" i="0" dirty="0">
                <a:solidFill>
                  <a:srgbClr val="0070C0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3200" b="1" i="0" dirty="0">
                <a:solidFill>
                  <a:srgbClr val="0070C0"/>
                </a:solidFill>
              </a:rPr>
              <a:t>Early Church &amp; Persecution </a:t>
            </a:r>
          </a:p>
          <a:p>
            <a:endParaRPr lang="en-CA" sz="3200" b="1" i="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3200" b="1" i="0" dirty="0">
                <a:solidFill>
                  <a:srgbClr val="0070C0"/>
                </a:solidFill>
              </a:rPr>
              <a:t>GTA Christians in 21</a:t>
            </a:r>
            <a:r>
              <a:rPr lang="en-CA" sz="3200" b="1" i="0" baseline="30000" dirty="0">
                <a:solidFill>
                  <a:srgbClr val="0070C0"/>
                </a:solidFill>
              </a:rPr>
              <a:t>st</a:t>
            </a:r>
            <a:r>
              <a:rPr lang="en-CA" sz="3200" b="1" i="0" dirty="0">
                <a:solidFill>
                  <a:srgbClr val="0070C0"/>
                </a:solidFill>
              </a:rPr>
              <a:t> Century 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288058DF-7580-C88F-23F0-429412309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95" y="508090"/>
            <a:ext cx="4288568" cy="149279"/>
          </a:xfrm>
          <a:custGeom>
            <a:avLst/>
            <a:gdLst>
              <a:gd name="connsiteX0" fmla="*/ 0 w 6117427"/>
              <a:gd name="connsiteY0" fmla="*/ 0 h 149279"/>
              <a:gd name="connsiteX1" fmla="*/ 6117427 w 6117427"/>
              <a:gd name="connsiteY1" fmla="*/ 0 h 149279"/>
              <a:gd name="connsiteX2" fmla="*/ 6117427 w 6117427"/>
              <a:gd name="connsiteY2" fmla="*/ 149279 h 149279"/>
              <a:gd name="connsiteX3" fmla="*/ 0 w 611742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7427" h="149279">
                <a:moveTo>
                  <a:pt x="0" y="0"/>
                </a:moveTo>
                <a:lnTo>
                  <a:pt x="6117427" y="0"/>
                </a:lnTo>
                <a:lnTo>
                  <a:pt x="611742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3F82943-4565-9E0E-E9DB-5B7B417E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208" y="6207749"/>
            <a:ext cx="4307405" cy="45720"/>
          </a:xfrm>
          <a:custGeom>
            <a:avLst/>
            <a:gdLst>
              <a:gd name="connsiteX0" fmla="*/ 0 w 6144298"/>
              <a:gd name="connsiteY0" fmla="*/ 0 h 45720"/>
              <a:gd name="connsiteX1" fmla="*/ 5021183 w 6144298"/>
              <a:gd name="connsiteY1" fmla="*/ 0 h 45720"/>
              <a:gd name="connsiteX2" fmla="*/ 5021183 w 6144298"/>
              <a:gd name="connsiteY2" fmla="*/ 1 h 45720"/>
              <a:gd name="connsiteX3" fmla="*/ 6144298 w 6144298"/>
              <a:gd name="connsiteY3" fmla="*/ 1 h 45720"/>
              <a:gd name="connsiteX4" fmla="*/ 6144298 w 6144298"/>
              <a:gd name="connsiteY4" fmla="*/ 45720 h 45720"/>
              <a:gd name="connsiteX5" fmla="*/ 1123115 w 6144298"/>
              <a:gd name="connsiteY5" fmla="*/ 45720 h 45720"/>
              <a:gd name="connsiteX6" fmla="*/ 1123115 w 6144298"/>
              <a:gd name="connsiteY6" fmla="*/ 45719 h 45720"/>
              <a:gd name="connsiteX7" fmla="*/ 0 w 6144298"/>
              <a:gd name="connsiteY7" fmla="*/ 45719 h 4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44298" h="45720">
                <a:moveTo>
                  <a:pt x="0" y="0"/>
                </a:moveTo>
                <a:lnTo>
                  <a:pt x="5021183" y="0"/>
                </a:lnTo>
                <a:lnTo>
                  <a:pt x="5021183" y="1"/>
                </a:lnTo>
                <a:lnTo>
                  <a:pt x="6144298" y="1"/>
                </a:lnTo>
                <a:lnTo>
                  <a:pt x="6144298" y="45720"/>
                </a:lnTo>
                <a:lnTo>
                  <a:pt x="1123115" y="45720"/>
                </a:lnTo>
                <a:lnTo>
                  <a:pt x="112311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00B073-54C5-9428-3FCD-E9F69EA1B4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06" b="27330"/>
          <a:stretch>
            <a:fillRect/>
          </a:stretch>
        </p:blipFill>
        <p:spPr>
          <a:xfrm>
            <a:off x="5398477" y="508090"/>
            <a:ext cx="6271028" cy="5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9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542E2E-8526-EB83-C627-0743DBB39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1" name="Rectangle 100">
            <a:extLst>
              <a:ext uri="{FF2B5EF4-FFF2-40B4-BE49-F238E27FC236}">
                <a16:creationId xmlns:a16="http://schemas.microsoft.com/office/drawing/2014/main" id="{4C32CD27-7027-AB2B-38F1-71C08EB84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78A15-7B0D-009A-A002-9112CEEA8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31536" y="811866"/>
            <a:ext cx="6236208" cy="146304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‘HIS’ Rest?</a:t>
            </a:r>
            <a:b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A7E231-8561-2E1E-DE4C-B74B0CB6F9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25" b="14149"/>
          <a:stretch>
            <a:fillRect/>
          </a:stretch>
        </p:blipFill>
        <p:spPr>
          <a:xfrm>
            <a:off x="517869" y="508091"/>
            <a:ext cx="4221911" cy="5837918"/>
          </a:xfrm>
          <a:prstGeom prst="rect">
            <a:avLst/>
          </a:prstGeom>
        </p:spPr>
      </p:pic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C6DD38CD-CFFE-4ABA-3DC8-01ED90559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4611" y="508090"/>
            <a:ext cx="6186474" cy="149279"/>
          </a:xfrm>
          <a:custGeom>
            <a:avLst/>
            <a:gdLst>
              <a:gd name="connsiteX0" fmla="*/ 0 w 6090847"/>
              <a:gd name="connsiteY0" fmla="*/ 0 h 149279"/>
              <a:gd name="connsiteX1" fmla="*/ 6090847 w 6090847"/>
              <a:gd name="connsiteY1" fmla="*/ 0 h 149279"/>
              <a:gd name="connsiteX2" fmla="*/ 6090847 w 6090847"/>
              <a:gd name="connsiteY2" fmla="*/ 149279 h 149279"/>
              <a:gd name="connsiteX3" fmla="*/ 0 w 609084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0847" h="149279">
                <a:moveTo>
                  <a:pt x="0" y="0"/>
                </a:moveTo>
                <a:lnTo>
                  <a:pt x="6090847" y="0"/>
                </a:lnTo>
                <a:lnTo>
                  <a:pt x="609084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F4D5A3-2FC7-DC1D-AAFA-5452B8DB6221}"/>
              </a:ext>
            </a:extLst>
          </p:cNvPr>
          <p:cNvSpPr txBox="1"/>
          <p:nvPr/>
        </p:nvSpPr>
        <p:spPr>
          <a:xfrm>
            <a:off x="5184497" y="1733533"/>
            <a:ext cx="6236208" cy="45027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US" sz="3600" b="1" u="sng" dirty="0">
                <a:solidFill>
                  <a:srgbClr val="0070C0"/>
                </a:solidFill>
              </a:rPr>
              <a:t>3D – Rooted in Christ</a:t>
            </a: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Past</a:t>
            </a:r>
            <a:r>
              <a:rPr lang="en-US" sz="3200" dirty="0"/>
              <a:t> – Letting </a:t>
            </a:r>
            <a:r>
              <a:rPr lang="en-US" sz="3200" b="1" dirty="0">
                <a:solidFill>
                  <a:srgbClr val="0070C0"/>
                </a:solidFill>
              </a:rPr>
              <a:t>Jesus</a:t>
            </a:r>
            <a:r>
              <a:rPr lang="en-US" sz="3200" dirty="0"/>
              <a:t> heal us 	from past hurts/mistakes</a:t>
            </a: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Present</a:t>
            </a:r>
            <a:r>
              <a:rPr lang="en-US" sz="3200" dirty="0"/>
              <a:t> – Living in </a:t>
            </a:r>
            <a:r>
              <a:rPr lang="en-US" sz="3200" b="1" dirty="0">
                <a:solidFill>
                  <a:srgbClr val="0070C0"/>
                </a:solidFill>
              </a:rPr>
              <a:t>His peace 	</a:t>
            </a:r>
            <a:r>
              <a:rPr lang="en-US" sz="3200" dirty="0"/>
              <a:t>day by day</a:t>
            </a:r>
          </a:p>
          <a:p>
            <a:pPr marL="4572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Future</a:t>
            </a:r>
            <a:r>
              <a:rPr lang="en-US" sz="3200" dirty="0"/>
              <a:t> – Looking forward to 	</a:t>
            </a:r>
            <a:r>
              <a:rPr lang="en-US" sz="3200" b="1" dirty="0">
                <a:solidFill>
                  <a:srgbClr val="0070C0"/>
                </a:solidFill>
              </a:rPr>
              <a:t>Christ’s Return </a:t>
            </a:r>
          </a:p>
        </p:txBody>
      </p:sp>
    </p:spTree>
    <p:extLst>
      <p:ext uri="{BB962C8B-B14F-4D97-AF65-F5344CB8AC3E}">
        <p14:creationId xmlns:p14="http://schemas.microsoft.com/office/powerpoint/2010/main" val="167870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0C1731-6054-0D1D-9B66-5CEE3331F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C0B52498-14AF-2F5C-73BA-C862E8B07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A9CC8D-6059-9520-1768-96F98649B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987" y="793129"/>
            <a:ext cx="4358503" cy="744659"/>
          </a:xfrm>
        </p:spPr>
        <p:txBody>
          <a:bodyPr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CA" sz="4000" dirty="0"/>
              <a:t>Where do we start?</a:t>
            </a:r>
            <a:br>
              <a:rPr lang="en-CA" sz="4000" dirty="0"/>
            </a:br>
            <a:endParaRPr lang="en-CA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6D53E-A634-10D6-6719-0706A1E0E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613" y="1537788"/>
            <a:ext cx="5446394" cy="4530403"/>
          </a:xfrm>
        </p:spPr>
        <p:txBody>
          <a:bodyPr anchor="ctr">
            <a:normAutofit/>
          </a:bodyPr>
          <a:lstStyle/>
          <a:p>
            <a:pPr marL="514350" indent="-514350">
              <a:buAutoNum type="arabicPeriod"/>
            </a:pPr>
            <a:r>
              <a:rPr lang="en-CA" sz="3200" b="1" i="0" dirty="0">
                <a:solidFill>
                  <a:srgbClr val="0070C0"/>
                </a:solidFill>
              </a:rPr>
              <a:t>Focus on Jesus – Heb 3:1</a:t>
            </a:r>
          </a:p>
          <a:p>
            <a:r>
              <a:rPr lang="en-CA" sz="2800" i="0" dirty="0">
                <a:solidFill>
                  <a:srgbClr val="0070C0"/>
                </a:solidFill>
              </a:rPr>
              <a:t>	‘Fix your thoughts on Jesus’</a:t>
            </a:r>
          </a:p>
          <a:p>
            <a:pPr marL="514350" indent="-514350">
              <a:buFont typeface="Wingdings" panose="05000000000000000000" pitchFamily="2" charset="2"/>
              <a:buChar char="q"/>
            </a:pPr>
            <a:r>
              <a:rPr lang="en-CA" sz="2800" i="0" dirty="0">
                <a:solidFill>
                  <a:srgbClr val="0070C0"/>
                </a:solidFill>
              </a:rPr>
              <a:t>Past – credibility of Jesus</a:t>
            </a:r>
          </a:p>
          <a:p>
            <a:pPr marL="514350" indent="-514350">
              <a:buFont typeface="Wingdings" panose="05000000000000000000" pitchFamily="2" charset="2"/>
              <a:buChar char="q"/>
            </a:pPr>
            <a:r>
              <a:rPr lang="en-CA" sz="2800" i="0" dirty="0">
                <a:solidFill>
                  <a:srgbClr val="0070C0"/>
                </a:solidFill>
              </a:rPr>
              <a:t>Present – kind, gentle Jesus</a:t>
            </a:r>
          </a:p>
          <a:p>
            <a:pPr marL="514350" indent="-514350">
              <a:buFont typeface="Wingdings" panose="05000000000000000000" pitchFamily="2" charset="2"/>
              <a:buChar char="q"/>
            </a:pPr>
            <a:r>
              <a:rPr lang="en-CA" sz="2800" i="0" dirty="0">
                <a:solidFill>
                  <a:srgbClr val="0070C0"/>
                </a:solidFill>
              </a:rPr>
              <a:t>Future – eternal focus  </a:t>
            </a:r>
          </a:p>
          <a:p>
            <a:r>
              <a:rPr lang="en-CA" sz="3200" b="1" i="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D450FA8-6255-A880-585E-7E753F492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95" y="508090"/>
            <a:ext cx="4288568" cy="149279"/>
          </a:xfrm>
          <a:custGeom>
            <a:avLst/>
            <a:gdLst>
              <a:gd name="connsiteX0" fmla="*/ 0 w 6117427"/>
              <a:gd name="connsiteY0" fmla="*/ 0 h 149279"/>
              <a:gd name="connsiteX1" fmla="*/ 6117427 w 6117427"/>
              <a:gd name="connsiteY1" fmla="*/ 0 h 149279"/>
              <a:gd name="connsiteX2" fmla="*/ 6117427 w 6117427"/>
              <a:gd name="connsiteY2" fmla="*/ 149279 h 149279"/>
              <a:gd name="connsiteX3" fmla="*/ 0 w 611742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7427" h="149279">
                <a:moveTo>
                  <a:pt x="0" y="0"/>
                </a:moveTo>
                <a:lnTo>
                  <a:pt x="6117427" y="0"/>
                </a:lnTo>
                <a:lnTo>
                  <a:pt x="611742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40E35FC-1B14-2A9B-899C-078C44223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208" y="6207749"/>
            <a:ext cx="4307405" cy="45720"/>
          </a:xfrm>
          <a:custGeom>
            <a:avLst/>
            <a:gdLst>
              <a:gd name="connsiteX0" fmla="*/ 0 w 6144298"/>
              <a:gd name="connsiteY0" fmla="*/ 0 h 45720"/>
              <a:gd name="connsiteX1" fmla="*/ 5021183 w 6144298"/>
              <a:gd name="connsiteY1" fmla="*/ 0 h 45720"/>
              <a:gd name="connsiteX2" fmla="*/ 5021183 w 6144298"/>
              <a:gd name="connsiteY2" fmla="*/ 1 h 45720"/>
              <a:gd name="connsiteX3" fmla="*/ 6144298 w 6144298"/>
              <a:gd name="connsiteY3" fmla="*/ 1 h 45720"/>
              <a:gd name="connsiteX4" fmla="*/ 6144298 w 6144298"/>
              <a:gd name="connsiteY4" fmla="*/ 45720 h 45720"/>
              <a:gd name="connsiteX5" fmla="*/ 1123115 w 6144298"/>
              <a:gd name="connsiteY5" fmla="*/ 45720 h 45720"/>
              <a:gd name="connsiteX6" fmla="*/ 1123115 w 6144298"/>
              <a:gd name="connsiteY6" fmla="*/ 45719 h 45720"/>
              <a:gd name="connsiteX7" fmla="*/ 0 w 6144298"/>
              <a:gd name="connsiteY7" fmla="*/ 45719 h 4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44298" h="45720">
                <a:moveTo>
                  <a:pt x="0" y="0"/>
                </a:moveTo>
                <a:lnTo>
                  <a:pt x="5021183" y="0"/>
                </a:lnTo>
                <a:lnTo>
                  <a:pt x="5021183" y="1"/>
                </a:lnTo>
                <a:lnTo>
                  <a:pt x="6144298" y="1"/>
                </a:lnTo>
                <a:lnTo>
                  <a:pt x="6144298" y="45720"/>
                </a:lnTo>
                <a:lnTo>
                  <a:pt x="1123115" y="45720"/>
                </a:lnTo>
                <a:lnTo>
                  <a:pt x="112311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EE4868-F99A-519C-7956-472B7266BB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06" b="27330"/>
          <a:stretch>
            <a:fillRect/>
          </a:stretch>
        </p:blipFill>
        <p:spPr>
          <a:xfrm>
            <a:off x="5779007" y="508090"/>
            <a:ext cx="5890497" cy="5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36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5D1F28-B75D-2770-046E-93337505D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9A53FF2-A8D6-279F-5749-55635970A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4A47C5-9240-A3C5-814E-D83C3FD8A7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075" y="781050"/>
            <a:ext cx="4885401" cy="5568860"/>
          </a:xfrm>
        </p:spPr>
        <p:txBody>
          <a:bodyPr anchor="ctr">
            <a:normAutofit lnSpcReduction="10000"/>
          </a:bodyPr>
          <a:lstStyle/>
          <a:p>
            <a:r>
              <a:rPr lang="en-CA" sz="3200" b="1" i="0" dirty="0">
                <a:solidFill>
                  <a:srgbClr val="0070C0"/>
                </a:solidFill>
              </a:rPr>
              <a:t>2. Feed on His Word</a:t>
            </a:r>
          </a:p>
          <a:p>
            <a:endParaRPr lang="en-CA" sz="3200" b="1" i="0" dirty="0">
              <a:solidFill>
                <a:srgbClr val="0070C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CA" sz="2800" i="0" dirty="0">
                <a:solidFill>
                  <a:srgbClr val="0070C0"/>
                </a:solidFill>
              </a:rPr>
              <a:t>Heb 4:12 – Living Word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CA" sz="2800" i="0" dirty="0">
                <a:solidFill>
                  <a:srgbClr val="0070C0"/>
                </a:solidFill>
              </a:rPr>
              <a:t>Heb 3:7,15,4:7 – ‘Listen’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CA" sz="2800" i="0" dirty="0">
              <a:solidFill>
                <a:srgbClr val="0070C0"/>
              </a:solidFill>
            </a:endParaRP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CA" sz="2600" i="0" dirty="0">
                <a:solidFill>
                  <a:srgbClr val="0070C0"/>
                </a:solidFill>
              </a:rPr>
              <a:t>Hear with your ears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CA" sz="2600" i="0" dirty="0">
                <a:solidFill>
                  <a:srgbClr val="0070C0"/>
                </a:solidFill>
              </a:rPr>
              <a:t>Pay attention 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CA" sz="2600" i="0" dirty="0">
                <a:solidFill>
                  <a:srgbClr val="0070C0"/>
                </a:solidFill>
              </a:rPr>
              <a:t>Responsive obedience</a:t>
            </a:r>
          </a:p>
          <a:p>
            <a:pPr lvl="1" algn="l"/>
            <a:r>
              <a:rPr lang="en-CA" sz="2600" i="0" dirty="0">
                <a:solidFill>
                  <a:srgbClr val="0070C0"/>
                </a:solidFill>
              </a:rPr>
              <a:t> </a:t>
            </a:r>
          </a:p>
          <a:p>
            <a:pPr lvl="1" algn="l"/>
            <a:r>
              <a:rPr lang="en-CA" sz="2800" i="0" dirty="0">
                <a:solidFill>
                  <a:srgbClr val="0070C0"/>
                </a:solidFill>
              </a:rPr>
              <a:t>DIVINE LISTENING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3200" b="1" i="0" dirty="0">
              <a:solidFill>
                <a:srgbClr val="0070C0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53BE5AD-1C3B-C211-B0FA-AF93BCFB3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95" y="508090"/>
            <a:ext cx="4288568" cy="149279"/>
          </a:xfrm>
          <a:custGeom>
            <a:avLst/>
            <a:gdLst>
              <a:gd name="connsiteX0" fmla="*/ 0 w 6117427"/>
              <a:gd name="connsiteY0" fmla="*/ 0 h 149279"/>
              <a:gd name="connsiteX1" fmla="*/ 6117427 w 6117427"/>
              <a:gd name="connsiteY1" fmla="*/ 0 h 149279"/>
              <a:gd name="connsiteX2" fmla="*/ 6117427 w 6117427"/>
              <a:gd name="connsiteY2" fmla="*/ 149279 h 149279"/>
              <a:gd name="connsiteX3" fmla="*/ 0 w 611742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7427" h="149279">
                <a:moveTo>
                  <a:pt x="0" y="0"/>
                </a:moveTo>
                <a:lnTo>
                  <a:pt x="6117427" y="0"/>
                </a:lnTo>
                <a:lnTo>
                  <a:pt x="611742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23230D3-B113-40B1-42C9-A3AF8626C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208" y="6207749"/>
            <a:ext cx="4307405" cy="45720"/>
          </a:xfrm>
          <a:custGeom>
            <a:avLst/>
            <a:gdLst>
              <a:gd name="connsiteX0" fmla="*/ 0 w 6144298"/>
              <a:gd name="connsiteY0" fmla="*/ 0 h 45720"/>
              <a:gd name="connsiteX1" fmla="*/ 5021183 w 6144298"/>
              <a:gd name="connsiteY1" fmla="*/ 0 h 45720"/>
              <a:gd name="connsiteX2" fmla="*/ 5021183 w 6144298"/>
              <a:gd name="connsiteY2" fmla="*/ 1 h 45720"/>
              <a:gd name="connsiteX3" fmla="*/ 6144298 w 6144298"/>
              <a:gd name="connsiteY3" fmla="*/ 1 h 45720"/>
              <a:gd name="connsiteX4" fmla="*/ 6144298 w 6144298"/>
              <a:gd name="connsiteY4" fmla="*/ 45720 h 45720"/>
              <a:gd name="connsiteX5" fmla="*/ 1123115 w 6144298"/>
              <a:gd name="connsiteY5" fmla="*/ 45720 h 45720"/>
              <a:gd name="connsiteX6" fmla="*/ 1123115 w 6144298"/>
              <a:gd name="connsiteY6" fmla="*/ 45719 h 45720"/>
              <a:gd name="connsiteX7" fmla="*/ 0 w 6144298"/>
              <a:gd name="connsiteY7" fmla="*/ 45719 h 4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44298" h="45720">
                <a:moveTo>
                  <a:pt x="0" y="0"/>
                </a:moveTo>
                <a:lnTo>
                  <a:pt x="5021183" y="0"/>
                </a:lnTo>
                <a:lnTo>
                  <a:pt x="5021183" y="1"/>
                </a:lnTo>
                <a:lnTo>
                  <a:pt x="6144298" y="1"/>
                </a:lnTo>
                <a:lnTo>
                  <a:pt x="6144298" y="45720"/>
                </a:lnTo>
                <a:lnTo>
                  <a:pt x="1123115" y="45720"/>
                </a:lnTo>
                <a:lnTo>
                  <a:pt x="112311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B3D142-214F-B064-D6B9-317B10A543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06" b="27330"/>
          <a:stretch>
            <a:fillRect/>
          </a:stretch>
        </p:blipFill>
        <p:spPr>
          <a:xfrm>
            <a:off x="5398477" y="508090"/>
            <a:ext cx="6271028" cy="5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67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220AD7-B176-2BC0-772A-E65622162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C0CD933A-433F-BC83-0395-7DA29A1B5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5E85DE-4B96-E9BB-B047-0ED6C617E4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9987" y="800100"/>
            <a:ext cx="4642563" cy="5453369"/>
          </a:xfrm>
        </p:spPr>
        <p:txBody>
          <a:bodyPr anchor="ctr">
            <a:normAutofit/>
          </a:bodyPr>
          <a:lstStyle/>
          <a:p>
            <a:r>
              <a:rPr lang="en-CA" sz="3200" b="1" i="0" dirty="0">
                <a:solidFill>
                  <a:srgbClr val="0070C0"/>
                </a:solidFill>
              </a:rPr>
              <a:t>3. Faith-filled Lifestyle</a:t>
            </a:r>
          </a:p>
          <a:p>
            <a:pPr algn="ctr"/>
            <a:r>
              <a:rPr lang="en-CA" sz="2800" i="0" dirty="0">
                <a:solidFill>
                  <a:srgbClr val="0070C0"/>
                </a:solidFill>
              </a:rPr>
              <a:t>Heb 4:2 </a:t>
            </a:r>
            <a:r>
              <a:rPr lang="en-CA" sz="3200" i="0" dirty="0">
                <a:solidFill>
                  <a:srgbClr val="0070C0"/>
                </a:solidFill>
              </a:rPr>
              <a:t> </a:t>
            </a:r>
          </a:p>
          <a:p>
            <a:r>
              <a:rPr lang="en-US" sz="2800" dirty="0"/>
              <a:t>“For we have heard the Good News, just as they did. They heard the message, but it did them no good, because when they heard it, </a:t>
            </a:r>
            <a:r>
              <a:rPr lang="en-US" sz="2800" b="1" dirty="0">
                <a:solidFill>
                  <a:srgbClr val="0070C0"/>
                </a:solidFill>
              </a:rPr>
              <a:t>they did not accept it with faith</a:t>
            </a:r>
            <a:r>
              <a:rPr lang="en-US" sz="2800" dirty="0"/>
              <a:t>.”  </a:t>
            </a:r>
          </a:p>
          <a:p>
            <a:pPr algn="ctr"/>
            <a:r>
              <a:rPr lang="en-US" sz="1600" dirty="0"/>
              <a:t>Good News Translation </a:t>
            </a:r>
            <a:endParaRPr lang="en-CA" sz="1600" dirty="0"/>
          </a:p>
          <a:p>
            <a:endParaRPr lang="en-CA" sz="3200" b="1" i="0" dirty="0">
              <a:solidFill>
                <a:srgbClr val="0070C0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D98BE77B-DC36-4E40-6568-F08704842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95" y="508090"/>
            <a:ext cx="4288568" cy="149279"/>
          </a:xfrm>
          <a:custGeom>
            <a:avLst/>
            <a:gdLst>
              <a:gd name="connsiteX0" fmla="*/ 0 w 6117427"/>
              <a:gd name="connsiteY0" fmla="*/ 0 h 149279"/>
              <a:gd name="connsiteX1" fmla="*/ 6117427 w 6117427"/>
              <a:gd name="connsiteY1" fmla="*/ 0 h 149279"/>
              <a:gd name="connsiteX2" fmla="*/ 6117427 w 6117427"/>
              <a:gd name="connsiteY2" fmla="*/ 149279 h 149279"/>
              <a:gd name="connsiteX3" fmla="*/ 0 w 611742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7427" h="149279">
                <a:moveTo>
                  <a:pt x="0" y="0"/>
                </a:moveTo>
                <a:lnTo>
                  <a:pt x="6117427" y="0"/>
                </a:lnTo>
                <a:lnTo>
                  <a:pt x="611742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1DC924D0-C909-1953-48C8-722F5443E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208" y="6207749"/>
            <a:ext cx="4307405" cy="45720"/>
          </a:xfrm>
          <a:custGeom>
            <a:avLst/>
            <a:gdLst>
              <a:gd name="connsiteX0" fmla="*/ 0 w 6144298"/>
              <a:gd name="connsiteY0" fmla="*/ 0 h 45720"/>
              <a:gd name="connsiteX1" fmla="*/ 5021183 w 6144298"/>
              <a:gd name="connsiteY1" fmla="*/ 0 h 45720"/>
              <a:gd name="connsiteX2" fmla="*/ 5021183 w 6144298"/>
              <a:gd name="connsiteY2" fmla="*/ 1 h 45720"/>
              <a:gd name="connsiteX3" fmla="*/ 6144298 w 6144298"/>
              <a:gd name="connsiteY3" fmla="*/ 1 h 45720"/>
              <a:gd name="connsiteX4" fmla="*/ 6144298 w 6144298"/>
              <a:gd name="connsiteY4" fmla="*/ 45720 h 45720"/>
              <a:gd name="connsiteX5" fmla="*/ 1123115 w 6144298"/>
              <a:gd name="connsiteY5" fmla="*/ 45720 h 45720"/>
              <a:gd name="connsiteX6" fmla="*/ 1123115 w 6144298"/>
              <a:gd name="connsiteY6" fmla="*/ 45719 h 45720"/>
              <a:gd name="connsiteX7" fmla="*/ 0 w 6144298"/>
              <a:gd name="connsiteY7" fmla="*/ 45719 h 4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44298" h="45720">
                <a:moveTo>
                  <a:pt x="0" y="0"/>
                </a:moveTo>
                <a:lnTo>
                  <a:pt x="5021183" y="0"/>
                </a:lnTo>
                <a:lnTo>
                  <a:pt x="5021183" y="1"/>
                </a:lnTo>
                <a:lnTo>
                  <a:pt x="6144298" y="1"/>
                </a:lnTo>
                <a:lnTo>
                  <a:pt x="6144298" y="45720"/>
                </a:lnTo>
                <a:lnTo>
                  <a:pt x="1123115" y="45720"/>
                </a:lnTo>
                <a:lnTo>
                  <a:pt x="112311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2986F0-00A7-C817-734D-71754F77EA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06" b="27330"/>
          <a:stretch>
            <a:fillRect/>
          </a:stretch>
        </p:blipFill>
        <p:spPr>
          <a:xfrm>
            <a:off x="5398477" y="508090"/>
            <a:ext cx="6271028" cy="5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9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992479-8084-5B2B-B587-BB7C34AB3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5F4C154-3A02-9DE2-F4DA-8A04E857F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469889-4A3A-3DCF-F04F-01F3C2907C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9987" y="1300044"/>
            <a:ext cx="4781300" cy="4907705"/>
          </a:xfrm>
        </p:spPr>
        <p:txBody>
          <a:bodyPr anchor="ctr">
            <a:normAutofit/>
          </a:bodyPr>
          <a:lstStyle/>
          <a:p>
            <a:r>
              <a:rPr lang="en-CA" sz="3200" b="1" i="0" dirty="0">
                <a:solidFill>
                  <a:srgbClr val="0070C0"/>
                </a:solidFill>
              </a:rPr>
              <a:t>3. Faith-filled Lifestyle</a:t>
            </a:r>
          </a:p>
          <a:p>
            <a:endParaRPr lang="en-CA" sz="3200" b="1" i="0" dirty="0">
              <a:solidFill>
                <a:srgbClr val="0070C0"/>
              </a:solidFill>
            </a:endParaRPr>
          </a:p>
          <a:p>
            <a:pPr algn="ctr"/>
            <a:r>
              <a:rPr lang="en-CA" sz="3200" i="0" dirty="0">
                <a:solidFill>
                  <a:srgbClr val="0070C0"/>
                </a:solidFill>
              </a:rPr>
              <a:t>Word + Faith = Rest </a:t>
            </a:r>
          </a:p>
          <a:p>
            <a:pPr algn="ctr"/>
            <a:r>
              <a:rPr lang="en-CA" sz="3200" i="0" dirty="0">
                <a:solidFill>
                  <a:srgbClr val="0070C0"/>
                </a:solidFill>
              </a:rPr>
              <a:t>Word + Doubt = Unrest</a:t>
            </a:r>
          </a:p>
          <a:p>
            <a:pPr algn="ctr"/>
            <a:endParaRPr lang="en-CA" sz="3200" i="0" dirty="0">
              <a:solidFill>
                <a:srgbClr val="0070C0"/>
              </a:solidFill>
            </a:endParaRPr>
          </a:p>
          <a:p>
            <a:pPr algn="ctr"/>
            <a:endParaRPr lang="en-CA" sz="3200" i="0" dirty="0">
              <a:solidFill>
                <a:srgbClr val="0070C0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53A0011-3F7B-1169-8FFA-A715CF87B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95" y="508090"/>
            <a:ext cx="4288568" cy="149279"/>
          </a:xfrm>
          <a:custGeom>
            <a:avLst/>
            <a:gdLst>
              <a:gd name="connsiteX0" fmla="*/ 0 w 6117427"/>
              <a:gd name="connsiteY0" fmla="*/ 0 h 149279"/>
              <a:gd name="connsiteX1" fmla="*/ 6117427 w 6117427"/>
              <a:gd name="connsiteY1" fmla="*/ 0 h 149279"/>
              <a:gd name="connsiteX2" fmla="*/ 6117427 w 6117427"/>
              <a:gd name="connsiteY2" fmla="*/ 149279 h 149279"/>
              <a:gd name="connsiteX3" fmla="*/ 0 w 6117427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17427" h="149279">
                <a:moveTo>
                  <a:pt x="0" y="0"/>
                </a:moveTo>
                <a:lnTo>
                  <a:pt x="6117427" y="0"/>
                </a:lnTo>
                <a:lnTo>
                  <a:pt x="6117427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17E86638-131A-43D5-166D-254288CF9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1208" y="6207749"/>
            <a:ext cx="4307405" cy="45720"/>
          </a:xfrm>
          <a:custGeom>
            <a:avLst/>
            <a:gdLst>
              <a:gd name="connsiteX0" fmla="*/ 0 w 6144298"/>
              <a:gd name="connsiteY0" fmla="*/ 0 h 45720"/>
              <a:gd name="connsiteX1" fmla="*/ 5021183 w 6144298"/>
              <a:gd name="connsiteY1" fmla="*/ 0 h 45720"/>
              <a:gd name="connsiteX2" fmla="*/ 5021183 w 6144298"/>
              <a:gd name="connsiteY2" fmla="*/ 1 h 45720"/>
              <a:gd name="connsiteX3" fmla="*/ 6144298 w 6144298"/>
              <a:gd name="connsiteY3" fmla="*/ 1 h 45720"/>
              <a:gd name="connsiteX4" fmla="*/ 6144298 w 6144298"/>
              <a:gd name="connsiteY4" fmla="*/ 45720 h 45720"/>
              <a:gd name="connsiteX5" fmla="*/ 1123115 w 6144298"/>
              <a:gd name="connsiteY5" fmla="*/ 45720 h 45720"/>
              <a:gd name="connsiteX6" fmla="*/ 1123115 w 6144298"/>
              <a:gd name="connsiteY6" fmla="*/ 45719 h 45720"/>
              <a:gd name="connsiteX7" fmla="*/ 0 w 6144298"/>
              <a:gd name="connsiteY7" fmla="*/ 45719 h 4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44298" h="45720">
                <a:moveTo>
                  <a:pt x="0" y="0"/>
                </a:moveTo>
                <a:lnTo>
                  <a:pt x="5021183" y="0"/>
                </a:lnTo>
                <a:lnTo>
                  <a:pt x="5021183" y="1"/>
                </a:lnTo>
                <a:lnTo>
                  <a:pt x="6144298" y="1"/>
                </a:lnTo>
                <a:lnTo>
                  <a:pt x="6144298" y="45720"/>
                </a:lnTo>
                <a:lnTo>
                  <a:pt x="1123115" y="45720"/>
                </a:lnTo>
                <a:lnTo>
                  <a:pt x="112311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E49FAB-4C6B-5B1A-88D8-06EA83D492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906" b="27330"/>
          <a:stretch>
            <a:fillRect/>
          </a:stretch>
        </p:blipFill>
        <p:spPr>
          <a:xfrm>
            <a:off x="5398477" y="508090"/>
            <a:ext cx="6271028" cy="574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40796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373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Bierstadt</vt:lpstr>
      <vt:lpstr>Wingdings</vt:lpstr>
      <vt:lpstr>GestaltVTI</vt:lpstr>
      <vt:lpstr>Finding Rest in a Restless World </vt:lpstr>
      <vt:lpstr>“Come to me all you who are weary and burdened, and I will give you rest.  Take my yoke upon you and learn from me, for I am gentle and humble in heart, and you will find rest for your souls.”</vt:lpstr>
      <vt:lpstr> “Entering into  God’s Rest”</vt:lpstr>
      <vt:lpstr>Cultural Contexts </vt:lpstr>
      <vt:lpstr>What is ‘HIS’ Rest? </vt:lpstr>
      <vt:lpstr>Where do we start? </vt:lpstr>
      <vt:lpstr>PowerPoint Presentation</vt:lpstr>
      <vt:lpstr>PowerPoint Presentation</vt:lpstr>
      <vt:lpstr>PowerPoint Presentation</vt:lpstr>
      <vt:lpstr>PowerPoint Presentation</vt:lpstr>
      <vt:lpstr>When do we start?  </vt:lpstr>
      <vt:lpstr>Reflection Exercise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Kathy Klassen</dc:creator>
  <cp:lastModifiedBy>Kathy Klassen</cp:lastModifiedBy>
  <cp:revision>1</cp:revision>
  <dcterms:created xsi:type="dcterms:W3CDTF">2026-08-08T14:32:46Z</dcterms:created>
  <dcterms:modified xsi:type="dcterms:W3CDTF">2026-08-08T17:05:05Z</dcterms:modified>
</cp:coreProperties>
</file>